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6" r:id="rId7"/>
    <p:sldId id="267" r:id="rId8"/>
    <p:sldId id="268" r:id="rId9"/>
    <p:sldId id="261" r:id="rId10"/>
    <p:sldId id="262" r:id="rId11"/>
    <p:sldId id="263" r:id="rId12"/>
    <p:sldId id="264"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43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1DEC217-7DFF-43B1-A3AF-F6B90EF6FA75}" type="datetimeFigureOut">
              <a:rPr lang="en-US" smtClean="0"/>
              <a:t>7/19/2011</a:t>
            </a:fld>
            <a:endParaRPr lang="en-CA"/>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CA"/>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58A01C7-5AB9-484A-AB39-D560404B89A1}"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DEC217-7DFF-43B1-A3AF-F6B90EF6FA75}" type="datetimeFigureOut">
              <a:rPr lang="en-US" smtClean="0"/>
              <a:t>7/19/2011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58A01C7-5AB9-484A-AB39-D560404B89A1}"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DEC217-7DFF-43B1-A3AF-F6B90EF6FA75}" type="datetimeFigureOut">
              <a:rPr lang="en-US" smtClean="0"/>
              <a:t>7/19/2011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58A01C7-5AB9-484A-AB39-D560404B89A1}"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1DEC217-7DFF-43B1-A3AF-F6B90EF6FA75}" type="datetimeFigureOut">
              <a:rPr lang="en-US" smtClean="0"/>
              <a:t>7/19/2011</a:t>
            </a:fld>
            <a:endParaRPr lang="en-CA"/>
          </a:p>
        </p:txBody>
      </p:sp>
      <p:sp>
        <p:nvSpPr>
          <p:cNvPr id="5" name="Footer Placeholder 4"/>
          <p:cNvSpPr>
            <a:spLocks noGrp="1"/>
          </p:cNvSpPr>
          <p:nvPr>
            <p:ph type="ftr" sz="quarter" idx="11"/>
          </p:nvPr>
        </p:nvSpPr>
        <p:spPr>
          <a:xfrm>
            <a:off x="457200" y="6480969"/>
            <a:ext cx="4260056" cy="300831"/>
          </a:xfrm>
        </p:spPr>
        <p:txBody>
          <a:bodyPr/>
          <a:lstStyle/>
          <a:p>
            <a:endParaRPr lang="en-CA"/>
          </a:p>
        </p:txBody>
      </p:sp>
      <p:sp>
        <p:nvSpPr>
          <p:cNvPr id="6" name="Slide Number Placeholder 5"/>
          <p:cNvSpPr>
            <a:spLocks noGrp="1"/>
          </p:cNvSpPr>
          <p:nvPr>
            <p:ph type="sldNum" sz="quarter" idx="12"/>
          </p:nvPr>
        </p:nvSpPr>
        <p:spPr/>
        <p:txBody>
          <a:bodyPr/>
          <a:lstStyle/>
          <a:p>
            <a:fld id="{658A01C7-5AB9-484A-AB39-D560404B89A1}"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1DEC217-7DFF-43B1-A3AF-F6B90EF6FA75}" type="datetimeFigureOut">
              <a:rPr lang="en-US" smtClean="0"/>
              <a:t>7/19/2011</a:t>
            </a:fld>
            <a:endParaRPr lang="en-CA"/>
          </a:p>
        </p:txBody>
      </p:sp>
      <p:sp>
        <p:nvSpPr>
          <p:cNvPr id="5" name="Footer Placeholder 4"/>
          <p:cNvSpPr>
            <a:spLocks noGrp="1"/>
          </p:cNvSpPr>
          <p:nvPr>
            <p:ph type="ftr" sz="quarter" idx="11"/>
          </p:nvPr>
        </p:nvSpPr>
        <p:spPr>
          <a:xfrm>
            <a:off x="2619376" y="6480969"/>
            <a:ext cx="4260056" cy="300831"/>
          </a:xfrm>
        </p:spPr>
        <p:txBody>
          <a:bodyPr/>
          <a:lstStyle/>
          <a:p>
            <a:endParaRPr lang="en-CA"/>
          </a:p>
        </p:txBody>
      </p:sp>
      <p:sp>
        <p:nvSpPr>
          <p:cNvPr id="6" name="Slide Number Placeholder 5"/>
          <p:cNvSpPr>
            <a:spLocks noGrp="1"/>
          </p:cNvSpPr>
          <p:nvPr>
            <p:ph type="sldNum" sz="quarter" idx="12"/>
          </p:nvPr>
        </p:nvSpPr>
        <p:spPr>
          <a:xfrm>
            <a:off x="8451056" y="809624"/>
            <a:ext cx="502920" cy="300831"/>
          </a:xfrm>
        </p:spPr>
        <p:txBody>
          <a:bodyPr/>
          <a:lstStyle/>
          <a:p>
            <a:fld id="{658A01C7-5AB9-484A-AB39-D560404B89A1}" type="slidenum">
              <a:rPr lang="en-CA" smtClean="0"/>
              <a:t>‹#›</a:t>
            </a:fld>
            <a:endParaRPr lang="en-CA"/>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1DEC217-7DFF-43B1-A3AF-F6B90EF6FA75}" type="datetimeFigureOut">
              <a:rPr lang="en-US" smtClean="0"/>
              <a:t>7/19/2011</a:t>
            </a:fld>
            <a:endParaRPr lang="en-CA"/>
          </a:p>
        </p:txBody>
      </p:sp>
      <p:sp>
        <p:nvSpPr>
          <p:cNvPr id="6" name="Footer Placeholder 5"/>
          <p:cNvSpPr>
            <a:spLocks noGrp="1"/>
          </p:cNvSpPr>
          <p:nvPr>
            <p:ph type="ftr" sz="quarter" idx="11"/>
          </p:nvPr>
        </p:nvSpPr>
        <p:spPr>
          <a:xfrm>
            <a:off x="457200" y="6480969"/>
            <a:ext cx="4260056" cy="301752"/>
          </a:xfrm>
        </p:spPr>
        <p:txBody>
          <a:bodyPr/>
          <a:lstStyle/>
          <a:p>
            <a:endParaRPr lang="en-CA"/>
          </a:p>
        </p:txBody>
      </p:sp>
      <p:sp>
        <p:nvSpPr>
          <p:cNvPr id="7" name="Slide Number Placeholder 6"/>
          <p:cNvSpPr>
            <a:spLocks noGrp="1"/>
          </p:cNvSpPr>
          <p:nvPr>
            <p:ph type="sldNum" sz="quarter" idx="12"/>
          </p:nvPr>
        </p:nvSpPr>
        <p:spPr>
          <a:xfrm>
            <a:off x="7589520" y="6480969"/>
            <a:ext cx="502920" cy="301752"/>
          </a:xfrm>
        </p:spPr>
        <p:txBody>
          <a:bodyPr/>
          <a:lstStyle/>
          <a:p>
            <a:fld id="{658A01C7-5AB9-484A-AB39-D560404B89A1}"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1DEC217-7DFF-43B1-A3AF-F6B90EF6FA75}" type="datetimeFigureOut">
              <a:rPr lang="en-US" smtClean="0"/>
              <a:t>7/19/2011</a:t>
            </a:fld>
            <a:endParaRPr lang="en-CA"/>
          </a:p>
        </p:txBody>
      </p:sp>
      <p:sp>
        <p:nvSpPr>
          <p:cNvPr id="8" name="Footer Placeholder 7"/>
          <p:cNvSpPr>
            <a:spLocks noGrp="1"/>
          </p:cNvSpPr>
          <p:nvPr>
            <p:ph type="ftr" sz="quarter" idx="11"/>
          </p:nvPr>
        </p:nvSpPr>
        <p:spPr>
          <a:xfrm>
            <a:off x="457200" y="6480969"/>
            <a:ext cx="4261104" cy="301752"/>
          </a:xfrm>
        </p:spPr>
        <p:txBody>
          <a:bodyPr/>
          <a:lstStyle/>
          <a:p>
            <a:endParaRPr lang="en-CA"/>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58A01C7-5AB9-484A-AB39-D560404B89A1}"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DEC217-7DFF-43B1-A3AF-F6B90EF6FA75}" type="datetimeFigureOut">
              <a:rPr lang="en-US" smtClean="0"/>
              <a:t>7/19/2011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58A01C7-5AB9-484A-AB39-D560404B89A1}"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1DEC217-7DFF-43B1-A3AF-F6B90EF6FA75}" type="datetimeFigureOut">
              <a:rPr lang="en-US" smtClean="0"/>
              <a:t>7/19/2011</a:t>
            </a:fld>
            <a:endParaRPr lang="en-CA"/>
          </a:p>
        </p:txBody>
      </p:sp>
      <p:sp>
        <p:nvSpPr>
          <p:cNvPr id="3" name="Footer Placeholder 2"/>
          <p:cNvSpPr>
            <a:spLocks noGrp="1"/>
          </p:cNvSpPr>
          <p:nvPr>
            <p:ph type="ftr" sz="quarter" idx="11"/>
          </p:nvPr>
        </p:nvSpPr>
        <p:spPr>
          <a:xfrm>
            <a:off x="457200" y="6481890"/>
            <a:ext cx="4260056" cy="300831"/>
          </a:xfrm>
        </p:spPr>
        <p:txBody>
          <a:bodyPr/>
          <a:lstStyle/>
          <a:p>
            <a:endParaRPr lang="en-CA"/>
          </a:p>
        </p:txBody>
      </p:sp>
      <p:sp>
        <p:nvSpPr>
          <p:cNvPr id="4" name="Slide Number Placeholder 3"/>
          <p:cNvSpPr>
            <a:spLocks noGrp="1"/>
          </p:cNvSpPr>
          <p:nvPr>
            <p:ph type="sldNum" sz="quarter" idx="12"/>
          </p:nvPr>
        </p:nvSpPr>
        <p:spPr>
          <a:xfrm>
            <a:off x="7589520" y="6480969"/>
            <a:ext cx="502920" cy="301752"/>
          </a:xfrm>
        </p:spPr>
        <p:txBody>
          <a:bodyPr/>
          <a:lstStyle/>
          <a:p>
            <a:fld id="{658A01C7-5AB9-484A-AB39-D560404B89A1}"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1DEC217-7DFF-43B1-A3AF-F6B90EF6FA75}" type="datetimeFigureOut">
              <a:rPr lang="en-US" smtClean="0"/>
              <a:t>7/19/2011</a:t>
            </a:fld>
            <a:endParaRPr lang="en-CA"/>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CA"/>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58A01C7-5AB9-484A-AB39-D560404B89A1}"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1DEC217-7DFF-43B1-A3AF-F6B90EF6FA75}" type="datetimeFigureOut">
              <a:rPr lang="en-US" smtClean="0"/>
              <a:t>7/19/2011</a:t>
            </a:fld>
            <a:endParaRPr lang="en-CA"/>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CA"/>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58A01C7-5AB9-484A-AB39-D560404B89A1}"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1DEC217-7DFF-43B1-A3AF-F6B90EF6FA75}" type="datetimeFigureOut">
              <a:rPr lang="en-US" smtClean="0"/>
              <a:t>7/19/2011</a:t>
            </a:fld>
            <a:endParaRPr lang="en-CA"/>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CA"/>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58A01C7-5AB9-484A-AB39-D560404B89A1}" type="slidenum">
              <a:rPr lang="en-CA" smtClean="0"/>
              <a:t>‹#›</a:t>
            </a:fld>
            <a:endParaRPr lang="en-C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5918" y="1857364"/>
            <a:ext cx="5500726" cy="1470025"/>
          </a:xfrm>
        </p:spPr>
        <p:txBody>
          <a:bodyPr>
            <a:normAutofit/>
          </a:bodyPr>
          <a:lstStyle/>
          <a:p>
            <a:r>
              <a:rPr lang="en-CA" b="1" dirty="0" smtClean="0"/>
              <a:t>Enzyme Function in Metabolism</a:t>
            </a:r>
            <a:endParaRPr lang="en-CA" b="1" dirty="0"/>
          </a:p>
        </p:txBody>
      </p:sp>
      <p:sp>
        <p:nvSpPr>
          <p:cNvPr id="3" name="Subtitle 2"/>
          <p:cNvSpPr>
            <a:spLocks noGrp="1"/>
          </p:cNvSpPr>
          <p:nvPr>
            <p:ph type="subTitle" idx="1"/>
          </p:nvPr>
        </p:nvSpPr>
        <p:spPr>
          <a:xfrm>
            <a:off x="-642974" y="5105400"/>
            <a:ext cx="8062912" cy="1752600"/>
          </a:xfrm>
          <a:ln>
            <a:solidFill>
              <a:schemeClr val="tx1">
                <a:lumMod val="75000"/>
              </a:schemeClr>
            </a:solidFill>
          </a:ln>
        </p:spPr>
        <p:txBody>
          <a:bodyPr/>
          <a:lstStyle/>
          <a:p>
            <a:r>
              <a:rPr lang="en-CA" b="1" dirty="0" smtClean="0">
                <a:solidFill>
                  <a:schemeClr val="tx1">
                    <a:lumMod val="95000"/>
                  </a:schemeClr>
                </a:solidFill>
              </a:rPr>
              <a:t>By: Hina Sardar and </a:t>
            </a:r>
            <a:r>
              <a:rPr lang="en-CA" b="1" dirty="0" err="1" smtClean="0">
                <a:solidFill>
                  <a:schemeClr val="tx1">
                    <a:lumMod val="95000"/>
                  </a:schemeClr>
                </a:solidFill>
              </a:rPr>
              <a:t>Shanta</a:t>
            </a:r>
            <a:r>
              <a:rPr lang="en-CA" b="1" dirty="0" smtClean="0">
                <a:solidFill>
                  <a:schemeClr val="tx1">
                    <a:lumMod val="95000"/>
                  </a:schemeClr>
                </a:solidFill>
              </a:rPr>
              <a:t> </a:t>
            </a:r>
            <a:r>
              <a:rPr lang="en-CA" b="1" dirty="0" err="1" smtClean="0">
                <a:solidFill>
                  <a:schemeClr val="tx1">
                    <a:lumMod val="95000"/>
                  </a:schemeClr>
                </a:solidFill>
              </a:rPr>
              <a:t>Misir</a:t>
            </a:r>
            <a:endParaRPr lang="en-CA" b="1" dirty="0" smtClean="0">
              <a:solidFill>
                <a:schemeClr val="tx1">
                  <a:lumMod val="95000"/>
                </a:schemeClr>
              </a:solidFill>
            </a:endParaRPr>
          </a:p>
          <a:p>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Lab Stations- Continued</a:t>
            </a:r>
            <a:endParaRPr lang="en-CA" b="1" dirty="0"/>
          </a:p>
        </p:txBody>
      </p:sp>
      <p:sp>
        <p:nvSpPr>
          <p:cNvPr id="3" name="Content Placeholder 2"/>
          <p:cNvSpPr>
            <a:spLocks noGrp="1"/>
          </p:cNvSpPr>
          <p:nvPr>
            <p:ph idx="1"/>
          </p:nvPr>
        </p:nvSpPr>
        <p:spPr>
          <a:xfrm>
            <a:off x="500034" y="1785926"/>
            <a:ext cx="8229600" cy="4572000"/>
          </a:xfrm>
        </p:spPr>
        <p:txBody>
          <a:bodyPr/>
          <a:lstStyle/>
          <a:p>
            <a:pPr>
              <a:buFont typeface="Wingdings" pitchFamily="2" charset="2"/>
              <a:buChar char="Ø"/>
            </a:pPr>
            <a:r>
              <a:rPr lang="en-CA" dirty="0" smtClean="0"/>
              <a:t>Station </a:t>
            </a:r>
            <a:r>
              <a:rPr lang="en-CA" dirty="0" smtClean="0"/>
              <a:t>1: What fruits contain enzymes that digest protein</a:t>
            </a:r>
            <a:r>
              <a:rPr lang="en-CA" dirty="0" smtClean="0"/>
              <a:t>?</a:t>
            </a:r>
          </a:p>
          <a:p>
            <a:pPr>
              <a:buFont typeface="Wingdings" pitchFamily="2" charset="2"/>
              <a:buChar char="Ø"/>
            </a:pPr>
            <a:endParaRPr lang="en-CA" dirty="0" smtClean="0"/>
          </a:p>
          <a:p>
            <a:pPr>
              <a:buFont typeface="Wingdings" pitchFamily="2" charset="2"/>
              <a:buChar char="Ø"/>
            </a:pPr>
            <a:r>
              <a:rPr lang="en-CA" dirty="0" smtClean="0"/>
              <a:t>Station </a:t>
            </a:r>
            <a:r>
              <a:rPr lang="en-CA" dirty="0" smtClean="0"/>
              <a:t>2: </a:t>
            </a:r>
            <a:r>
              <a:rPr lang="en-CA" dirty="0" smtClean="0"/>
              <a:t>What </a:t>
            </a:r>
            <a:r>
              <a:rPr lang="en-CA" dirty="0" smtClean="0"/>
              <a:t>effect does temperature have on enzyme </a:t>
            </a:r>
            <a:r>
              <a:rPr lang="en-CA" dirty="0" smtClean="0"/>
              <a:t>activity?</a:t>
            </a:r>
          </a:p>
          <a:p>
            <a:pPr>
              <a:buFont typeface="Wingdings" pitchFamily="2" charset="2"/>
              <a:buChar char="Ø"/>
            </a:pPr>
            <a:endParaRPr lang="en-CA" dirty="0" smtClean="0"/>
          </a:p>
          <a:p>
            <a:pPr lvl="2">
              <a:buFont typeface="Wingdings" pitchFamily="2" charset="2"/>
              <a:buChar char="Ø"/>
            </a:pPr>
            <a:r>
              <a:rPr lang="en-CA" sz="3200" dirty="0" smtClean="0"/>
              <a:t>Station </a:t>
            </a:r>
            <a:r>
              <a:rPr lang="en-CA" sz="3200" dirty="0" smtClean="0"/>
              <a:t>3</a:t>
            </a:r>
            <a:r>
              <a:rPr lang="en-CA" sz="3200" dirty="0" smtClean="0"/>
              <a:t>: </a:t>
            </a:r>
            <a:r>
              <a:rPr lang="en-CA" sz="3200" dirty="0" smtClean="0"/>
              <a:t>What effect does pH have on enzyme </a:t>
            </a:r>
            <a:r>
              <a:rPr lang="en-CA" sz="3200" dirty="0" smtClean="0"/>
              <a:t>activity</a:t>
            </a:r>
            <a:r>
              <a:rPr lang="en-CA" sz="3200" dirty="0" smtClean="0"/>
              <a:t>?	</a:t>
            </a:r>
            <a:endParaRPr lang="en-CA" sz="3200" dirty="0"/>
          </a:p>
        </p:txBody>
      </p:sp>
      <p:pic>
        <p:nvPicPr>
          <p:cNvPr id="4" name="Picture 3" descr="fruit_face.jpg"/>
          <p:cNvPicPr>
            <a:picLocks noChangeAspect="1"/>
          </p:cNvPicPr>
          <p:nvPr/>
        </p:nvPicPr>
        <p:blipFill>
          <a:blip r:embed="rId2"/>
          <a:stretch>
            <a:fillRect/>
          </a:stretch>
        </p:blipFill>
        <p:spPr>
          <a:xfrm>
            <a:off x="6357950" y="1357298"/>
            <a:ext cx="2530987" cy="2071702"/>
          </a:xfrm>
          <a:prstGeom prst="rect">
            <a:avLst/>
          </a:prstGeom>
        </p:spPr>
      </p:pic>
      <p:pic>
        <p:nvPicPr>
          <p:cNvPr id="5" name="Picture 4" descr="science_air_temperature.gif"/>
          <p:cNvPicPr>
            <a:picLocks noChangeAspect="1"/>
          </p:cNvPicPr>
          <p:nvPr/>
        </p:nvPicPr>
        <p:blipFill>
          <a:blip r:embed="rId3"/>
          <a:stretch>
            <a:fillRect/>
          </a:stretch>
        </p:blipFill>
        <p:spPr>
          <a:xfrm>
            <a:off x="-928726" y="4286256"/>
            <a:ext cx="2857520" cy="239396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Lab Safety</a:t>
            </a:r>
            <a:endParaRPr lang="en-CA" b="1" dirty="0"/>
          </a:p>
        </p:txBody>
      </p:sp>
      <p:sp>
        <p:nvSpPr>
          <p:cNvPr id="3" name="Content Placeholder 2"/>
          <p:cNvSpPr>
            <a:spLocks noGrp="1"/>
          </p:cNvSpPr>
          <p:nvPr>
            <p:ph idx="1"/>
          </p:nvPr>
        </p:nvSpPr>
        <p:spPr/>
        <p:txBody>
          <a:bodyPr/>
          <a:lstStyle/>
          <a:p>
            <a:r>
              <a:rPr lang="en-CA" dirty="0" smtClean="0"/>
              <a:t>Use </a:t>
            </a:r>
            <a:r>
              <a:rPr lang="en-CA" dirty="0" smtClean="0"/>
              <a:t>of goggles</a:t>
            </a:r>
          </a:p>
          <a:p>
            <a:r>
              <a:rPr lang="en-CA" dirty="0" smtClean="0"/>
              <a:t>Fire </a:t>
            </a:r>
            <a:r>
              <a:rPr lang="en-CA" dirty="0" smtClean="0"/>
              <a:t>precautions and care handling hot liquids</a:t>
            </a:r>
          </a:p>
          <a:p>
            <a:r>
              <a:rPr lang="en-CA" dirty="0" smtClean="0"/>
              <a:t>Safety measures </a:t>
            </a:r>
            <a:r>
              <a:rPr lang="en-CA" dirty="0" smtClean="0"/>
              <a:t>when handling strong acids or base</a:t>
            </a:r>
          </a:p>
          <a:p>
            <a:r>
              <a:rPr lang="en-CA" dirty="0" smtClean="0"/>
              <a:t>Proper </a:t>
            </a:r>
            <a:r>
              <a:rPr lang="en-CA" dirty="0" smtClean="0"/>
              <a:t>disposal	</a:t>
            </a:r>
          </a:p>
          <a:p>
            <a:endParaRPr lang="en-CA" dirty="0"/>
          </a:p>
        </p:txBody>
      </p:sp>
      <p:pic>
        <p:nvPicPr>
          <p:cNvPr id="4" name="Picture 3" descr="stock-photo-adorable-smiley-wearing-safety-goggles-isolated-on-white-10370569.jpg"/>
          <p:cNvPicPr>
            <a:picLocks noChangeAspect="1"/>
          </p:cNvPicPr>
          <p:nvPr/>
        </p:nvPicPr>
        <p:blipFill>
          <a:blip r:embed="rId2"/>
          <a:stretch>
            <a:fillRect/>
          </a:stretch>
        </p:blipFill>
        <p:spPr>
          <a:xfrm>
            <a:off x="6388563" y="4419560"/>
            <a:ext cx="2755437" cy="24384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Student </a:t>
            </a:r>
            <a:r>
              <a:rPr lang="en-CA" b="1" dirty="0" smtClean="0"/>
              <a:t>Difficulties/ Misconceptions</a:t>
            </a:r>
            <a:r>
              <a:rPr lang="en-CA" dirty="0" smtClean="0"/>
              <a:t/>
            </a:r>
            <a:br>
              <a:rPr lang="en-CA" dirty="0" smtClean="0"/>
            </a:br>
            <a:endParaRPr lang="en-CA" dirty="0"/>
          </a:p>
        </p:txBody>
      </p:sp>
      <p:sp>
        <p:nvSpPr>
          <p:cNvPr id="3" name="Content Placeholder 2"/>
          <p:cNvSpPr>
            <a:spLocks noGrp="1"/>
          </p:cNvSpPr>
          <p:nvPr>
            <p:ph idx="1"/>
          </p:nvPr>
        </p:nvSpPr>
        <p:spPr/>
        <p:txBody>
          <a:bodyPr>
            <a:normAutofit fontScale="85000" lnSpcReduction="20000"/>
          </a:bodyPr>
          <a:lstStyle/>
          <a:p>
            <a:r>
              <a:rPr lang="en-CA" dirty="0" smtClean="0"/>
              <a:t>Students may experience difficulties understanding the body contains thousands of enzymes, each with a specific substrate and a specific function.  </a:t>
            </a:r>
            <a:endParaRPr lang="en-CA" dirty="0" smtClean="0"/>
          </a:p>
          <a:p>
            <a:r>
              <a:rPr lang="en-CA" dirty="0" smtClean="0"/>
              <a:t>As </a:t>
            </a:r>
            <a:r>
              <a:rPr lang="en-CA" dirty="0" smtClean="0"/>
              <a:t>well, some enzymes are involved in joining two molecules to produce an active molecule, while other enzymes are involved in breaking apart molecules so that it can be taken up by the bloodstream and tissues.  </a:t>
            </a:r>
            <a:endParaRPr lang="en-CA" dirty="0" smtClean="0"/>
          </a:p>
          <a:p>
            <a:r>
              <a:rPr lang="en-CA" dirty="0" smtClean="0"/>
              <a:t>Students </a:t>
            </a:r>
            <a:r>
              <a:rPr lang="en-CA" dirty="0" smtClean="0"/>
              <a:t>may also have difficulty grasping the idea that an enzyme is a protein.  Protein is usually seen as an essential dietary requirement that gives the body energy.  </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Solutions</a:t>
            </a:r>
            <a:endParaRPr lang="en-CA" b="1" dirty="0"/>
          </a:p>
        </p:txBody>
      </p:sp>
      <p:sp>
        <p:nvSpPr>
          <p:cNvPr id="3" name="Content Placeholder 2"/>
          <p:cNvSpPr>
            <a:spLocks noGrp="1"/>
          </p:cNvSpPr>
          <p:nvPr>
            <p:ph idx="1"/>
          </p:nvPr>
        </p:nvSpPr>
        <p:spPr/>
        <p:txBody>
          <a:bodyPr>
            <a:normAutofit/>
          </a:bodyPr>
          <a:lstStyle/>
          <a:p>
            <a:r>
              <a:rPr lang="en-CA" dirty="0" smtClean="0"/>
              <a:t>Specific Lock and Key Model Animation to address this concept</a:t>
            </a:r>
          </a:p>
          <a:p>
            <a:endParaRPr lang="en-CA" dirty="0" smtClean="0"/>
          </a:p>
          <a:p>
            <a:r>
              <a:rPr lang="en-CA" dirty="0" smtClean="0"/>
              <a:t>Lab Results to demonstrate how enzymes speed up a reaction</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Curriculum </a:t>
            </a:r>
            <a:r>
              <a:rPr lang="en-CA" b="1" dirty="0" smtClean="0"/>
              <a:t>Expectations</a:t>
            </a:r>
            <a:r>
              <a:rPr lang="en-CA" dirty="0" smtClean="0"/>
              <a:t/>
            </a:r>
            <a:br>
              <a:rPr lang="en-CA" dirty="0" smtClean="0"/>
            </a:br>
            <a:r>
              <a:rPr lang="en-CA" sz="3900" dirty="0" smtClean="0"/>
              <a:t>SBI3C, Strand B:   Cellular Biology</a:t>
            </a:r>
            <a:endParaRPr lang="en-CA" sz="3900" dirty="0"/>
          </a:p>
        </p:txBody>
      </p:sp>
      <p:sp>
        <p:nvSpPr>
          <p:cNvPr id="3" name="Content Placeholder 2"/>
          <p:cNvSpPr>
            <a:spLocks noGrp="1"/>
          </p:cNvSpPr>
          <p:nvPr>
            <p:ph idx="1"/>
          </p:nvPr>
        </p:nvSpPr>
        <p:spPr/>
        <p:txBody>
          <a:bodyPr>
            <a:normAutofit lnSpcReduction="10000"/>
          </a:bodyPr>
          <a:lstStyle/>
          <a:p>
            <a:r>
              <a:rPr lang="en-CA" dirty="0" smtClean="0"/>
              <a:t>B2.4 investigate the effects of various qualitative factors on the action of enzymes (e.g., the effect of temperature or pH on the breakdown of starch by salivary enzymes)</a:t>
            </a:r>
          </a:p>
          <a:p>
            <a:r>
              <a:rPr lang="en-CA" dirty="0" smtClean="0"/>
              <a:t> </a:t>
            </a:r>
          </a:p>
          <a:p>
            <a:r>
              <a:rPr lang="en-CA" dirty="0" smtClean="0"/>
              <a:t>B3.1 describe the structures and functions of important biochemical compounds, including carbohydrates, proteins, enzymes and lipids</a:t>
            </a:r>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89804"/>
          </a:xfrm>
        </p:spPr>
        <p:txBody>
          <a:bodyPr/>
          <a:lstStyle/>
          <a:p>
            <a:r>
              <a:rPr lang="en-CA" b="1" dirty="0" smtClean="0"/>
              <a:t>Lesson #1: Enzyme Demo</a:t>
            </a:r>
            <a:endParaRPr lang="en-CA" b="1" dirty="0"/>
          </a:p>
        </p:txBody>
      </p:sp>
      <p:sp>
        <p:nvSpPr>
          <p:cNvPr id="3" name="Content Placeholder 2"/>
          <p:cNvSpPr>
            <a:spLocks noGrp="1"/>
          </p:cNvSpPr>
          <p:nvPr>
            <p:ph idx="1"/>
          </p:nvPr>
        </p:nvSpPr>
        <p:spPr>
          <a:xfrm>
            <a:off x="428596" y="1428736"/>
            <a:ext cx="8229600" cy="5643578"/>
          </a:xfrm>
        </p:spPr>
        <p:txBody>
          <a:bodyPr>
            <a:normAutofit fontScale="70000" lnSpcReduction="20000"/>
          </a:bodyPr>
          <a:lstStyle/>
          <a:p>
            <a:r>
              <a:rPr lang="en-CA" u="sng" dirty="0" smtClean="0"/>
              <a:t>Materials</a:t>
            </a:r>
            <a:r>
              <a:rPr lang="en-CA" dirty="0" smtClean="0"/>
              <a:t>:</a:t>
            </a:r>
            <a:endParaRPr lang="en-CA" dirty="0" smtClean="0"/>
          </a:p>
          <a:p>
            <a:pPr lvl="1">
              <a:buFont typeface="Wingdings" pitchFamily="2" charset="2"/>
              <a:buChar char="v"/>
            </a:pPr>
            <a:r>
              <a:rPr lang="en-CA" dirty="0" smtClean="0"/>
              <a:t>apple</a:t>
            </a:r>
          </a:p>
          <a:p>
            <a:pPr lvl="1">
              <a:buFont typeface="Wingdings" pitchFamily="2" charset="2"/>
              <a:buChar char="v"/>
            </a:pPr>
            <a:r>
              <a:rPr lang="en-CA" dirty="0" smtClean="0"/>
              <a:t>lemon wedge   </a:t>
            </a:r>
          </a:p>
          <a:p>
            <a:pPr lvl="1">
              <a:buFont typeface="Wingdings" pitchFamily="2" charset="2"/>
              <a:buChar char="v"/>
            </a:pPr>
            <a:r>
              <a:rPr lang="en-CA" dirty="0" smtClean="0"/>
              <a:t>paper </a:t>
            </a:r>
            <a:r>
              <a:rPr lang="en-CA" dirty="0" smtClean="0"/>
              <a:t>plate</a:t>
            </a:r>
          </a:p>
          <a:p>
            <a:pPr lvl="1">
              <a:buFont typeface="Wingdings" pitchFamily="2" charset="2"/>
              <a:buChar char="v"/>
            </a:pPr>
            <a:r>
              <a:rPr lang="en-CA" dirty="0" smtClean="0"/>
              <a:t>Napkin</a:t>
            </a:r>
          </a:p>
          <a:p>
            <a:pPr lvl="1">
              <a:buNone/>
            </a:pPr>
            <a:endParaRPr lang="en-CA" dirty="0" smtClean="0"/>
          </a:p>
          <a:p>
            <a:pPr lvl="0">
              <a:buFont typeface="Wingdings" pitchFamily="2" charset="2"/>
              <a:buChar char="v"/>
            </a:pPr>
            <a:r>
              <a:rPr lang="en-CA" u="sng" dirty="0" smtClean="0"/>
              <a:t>Procedure</a:t>
            </a:r>
            <a:r>
              <a:rPr lang="en-CA" dirty="0" smtClean="0"/>
              <a:t>:</a:t>
            </a:r>
          </a:p>
          <a:p>
            <a:pPr lvl="0">
              <a:buFont typeface="Wingdings" pitchFamily="2" charset="2"/>
              <a:buChar char="v"/>
            </a:pPr>
            <a:r>
              <a:rPr lang="en-CA" dirty="0" smtClean="0"/>
              <a:t>Have each student take a bite of their apple, and then immediately rub juice from the lemon over the exposed flesh. Be careful not to let the juice touch other areas of the apple.</a:t>
            </a:r>
          </a:p>
          <a:p>
            <a:pPr lvl="0">
              <a:buFont typeface="Wingdings" pitchFamily="2" charset="2"/>
              <a:buChar char="v"/>
            </a:pPr>
            <a:r>
              <a:rPr lang="en-CA" dirty="0" smtClean="0"/>
              <a:t>Each </a:t>
            </a:r>
            <a:r>
              <a:rPr lang="en-CA" dirty="0" smtClean="0"/>
              <a:t>student then takes another bite, on the opposite side of the apple. Do not put any lemon juice on this area.</a:t>
            </a:r>
          </a:p>
          <a:p>
            <a:pPr lvl="0">
              <a:buFont typeface="Wingdings" pitchFamily="2" charset="2"/>
              <a:buChar char="v"/>
            </a:pPr>
            <a:r>
              <a:rPr lang="en-CA" dirty="0" smtClean="0"/>
              <a:t>While the reaction is occurring, the teacher can lecture on what enzymes are, how they work, etc.</a:t>
            </a:r>
          </a:p>
          <a:p>
            <a:pPr lvl="0">
              <a:buFont typeface="Wingdings" pitchFamily="2" charset="2"/>
              <a:buChar char="v"/>
            </a:pPr>
            <a:r>
              <a:rPr lang="en-CA" dirty="0" smtClean="0"/>
              <a:t>After at least a half hour has passed, have the students compare the two bite marks on the apple</a:t>
            </a:r>
            <a:r>
              <a:rPr lang="en-CA" dirty="0" smtClean="0"/>
              <a:t>.</a:t>
            </a:r>
          </a:p>
          <a:p>
            <a:pPr>
              <a:buNone/>
            </a:pPr>
            <a:r>
              <a:rPr lang="en-CA" dirty="0" smtClean="0"/>
              <a:t/>
            </a:r>
            <a:br>
              <a:rPr lang="en-CA" dirty="0" smtClean="0"/>
            </a:br>
            <a:endParaRPr lang="en-CA" dirty="0"/>
          </a:p>
        </p:txBody>
      </p:sp>
      <p:pic>
        <p:nvPicPr>
          <p:cNvPr id="4" name="Picture 3" descr="apple.jpg"/>
          <p:cNvPicPr>
            <a:picLocks noChangeAspect="1"/>
          </p:cNvPicPr>
          <p:nvPr/>
        </p:nvPicPr>
        <p:blipFill>
          <a:blip r:embed="rId2"/>
          <a:stretch>
            <a:fillRect/>
          </a:stretch>
        </p:blipFill>
        <p:spPr>
          <a:xfrm>
            <a:off x="6286512" y="1071546"/>
            <a:ext cx="2476504" cy="235745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Diagnostic Activity</a:t>
            </a:r>
            <a:endParaRPr lang="en-CA" b="1" dirty="0"/>
          </a:p>
        </p:txBody>
      </p:sp>
      <p:sp>
        <p:nvSpPr>
          <p:cNvPr id="3" name="Content Placeholder 2"/>
          <p:cNvSpPr>
            <a:spLocks noGrp="1"/>
          </p:cNvSpPr>
          <p:nvPr>
            <p:ph idx="1"/>
          </p:nvPr>
        </p:nvSpPr>
        <p:spPr>
          <a:xfrm>
            <a:off x="457200" y="1882808"/>
            <a:ext cx="8229600" cy="4975192"/>
          </a:xfrm>
          <a:solidFill>
            <a:schemeClr val="tx1"/>
          </a:solidFill>
        </p:spPr>
        <p:txBody>
          <a:bodyPr/>
          <a:lstStyle/>
          <a:p>
            <a:r>
              <a:rPr lang="en-CA" dirty="0" smtClean="0">
                <a:solidFill>
                  <a:schemeClr val="accent1">
                    <a:lumMod val="75000"/>
                  </a:schemeClr>
                </a:solidFill>
              </a:rPr>
              <a:t>Complete worksheet (see summary sheet)</a:t>
            </a:r>
            <a:endParaRPr lang="en-CA" dirty="0">
              <a:solidFill>
                <a:schemeClr val="accent1">
                  <a:lumMod val="75000"/>
                </a:schemeClr>
              </a:solidFill>
            </a:endParaRPr>
          </a:p>
        </p:txBody>
      </p:sp>
      <p:pic>
        <p:nvPicPr>
          <p:cNvPr id="4" name="Picture 3" descr="1310822240-36.jpg"/>
          <p:cNvPicPr>
            <a:picLocks noChangeAspect="1"/>
          </p:cNvPicPr>
          <p:nvPr/>
        </p:nvPicPr>
        <p:blipFill>
          <a:blip r:embed="rId2"/>
          <a:stretch>
            <a:fillRect/>
          </a:stretch>
        </p:blipFill>
        <p:spPr>
          <a:xfrm>
            <a:off x="2071670" y="2489200"/>
            <a:ext cx="6413500" cy="43688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071546"/>
          </a:xfrm>
        </p:spPr>
        <p:txBody>
          <a:bodyPr>
            <a:normAutofit fontScale="90000"/>
          </a:bodyPr>
          <a:lstStyle/>
          <a:p>
            <a:r>
              <a:rPr lang="en-CA" b="1" i="1" dirty="0" smtClean="0"/>
              <a:t>Lesson 2-3:  What is an enzyme?  What is metabolism?  </a:t>
            </a:r>
            <a:r>
              <a:rPr lang="en-CA" dirty="0" smtClean="0"/>
              <a:t/>
            </a:r>
            <a:br>
              <a:rPr lang="en-CA" dirty="0" smtClean="0"/>
            </a:br>
            <a:endParaRPr lang="en-CA" dirty="0"/>
          </a:p>
        </p:txBody>
      </p:sp>
      <p:sp>
        <p:nvSpPr>
          <p:cNvPr id="3" name="Content Placeholder 2"/>
          <p:cNvSpPr>
            <a:spLocks noGrp="1"/>
          </p:cNvSpPr>
          <p:nvPr>
            <p:ph idx="1"/>
          </p:nvPr>
        </p:nvSpPr>
        <p:spPr>
          <a:xfrm>
            <a:off x="500034" y="1857364"/>
            <a:ext cx="8229600" cy="4572000"/>
          </a:xfrm>
          <a:ln>
            <a:solidFill>
              <a:schemeClr val="accent1"/>
            </a:solidFill>
          </a:ln>
        </p:spPr>
        <p:txBody>
          <a:bodyPr>
            <a:normAutofit fontScale="85000" lnSpcReduction="20000"/>
          </a:bodyPr>
          <a:lstStyle/>
          <a:p>
            <a:r>
              <a:rPr lang="en-CA" dirty="0" smtClean="0"/>
              <a:t>Students will watch an animation video on Enzymes. </a:t>
            </a:r>
            <a:endParaRPr lang="en-CA" dirty="0" smtClean="0"/>
          </a:p>
          <a:p>
            <a:endParaRPr lang="en-CA" dirty="0" smtClean="0"/>
          </a:p>
          <a:p>
            <a:r>
              <a:rPr lang="en-CA" u="sng" dirty="0" smtClean="0"/>
              <a:t>Jigsaw: </a:t>
            </a:r>
            <a:r>
              <a:rPr lang="en-CA" dirty="0" smtClean="0"/>
              <a:t>Divide students in groups, 4 per group. Lay out research materials i.e. Textbook, Computer, Handouts, and Journal Articles etc. Have one student from each group become “experts” on one topic. 1. What is an enzyme? 2. What is Lock and Key Model? 3. What is Metabolism? 4. What factors effect enzyme activity? Group members must come together and educate other members on this topic.</a:t>
            </a:r>
          </a:p>
          <a:p>
            <a:r>
              <a:rPr lang="en-CA" dirty="0" smtClean="0"/>
              <a:t>Teacher led discussion on questions provided</a:t>
            </a:r>
          </a:p>
          <a:p>
            <a:endParaRPr lang="en-CA" dirty="0" smtClean="0"/>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What is an enzyme?</a:t>
            </a:r>
            <a:endParaRPr lang="en-CA" b="1" dirty="0"/>
          </a:p>
        </p:txBody>
      </p:sp>
      <p:sp>
        <p:nvSpPr>
          <p:cNvPr id="3" name="Content Placeholder 2"/>
          <p:cNvSpPr>
            <a:spLocks noGrp="1"/>
          </p:cNvSpPr>
          <p:nvPr>
            <p:ph idx="1"/>
          </p:nvPr>
        </p:nvSpPr>
        <p:spPr/>
        <p:txBody>
          <a:bodyPr/>
          <a:lstStyle/>
          <a:p>
            <a:r>
              <a:rPr lang="en-CA" dirty="0" smtClean="0"/>
              <a:t>An enzyme is simply a specialized type of protein that speeds up a certain chemical </a:t>
            </a:r>
            <a:r>
              <a:rPr lang="en-CA" dirty="0" smtClean="0"/>
              <a:t>reaction</a:t>
            </a:r>
          </a:p>
          <a:p>
            <a:r>
              <a:rPr lang="en-CA" b="1" dirty="0" smtClean="0"/>
              <a:t>1. Enzymes are </a:t>
            </a:r>
            <a:r>
              <a:rPr lang="en-CA" b="1" dirty="0" smtClean="0"/>
              <a:t>specific</a:t>
            </a:r>
          </a:p>
          <a:p>
            <a:r>
              <a:rPr lang="en-CA" b="1" dirty="0" smtClean="0"/>
              <a:t>2. Enzymes </a:t>
            </a:r>
            <a:r>
              <a:rPr lang="en-CA" b="1" dirty="0" smtClean="0"/>
              <a:t>are </a:t>
            </a:r>
            <a:r>
              <a:rPr lang="en-CA" b="1" dirty="0" smtClean="0"/>
              <a:t>catalysts</a:t>
            </a:r>
          </a:p>
          <a:p>
            <a:r>
              <a:rPr lang="en-CA" b="1" dirty="0" smtClean="0"/>
              <a:t>3. Enzymes are </a:t>
            </a:r>
            <a:r>
              <a:rPr lang="en-CA" b="1" dirty="0" smtClean="0"/>
              <a:t>efficient</a:t>
            </a:r>
          </a:p>
          <a:p>
            <a:r>
              <a:rPr lang="en-CA" b="1" dirty="0" smtClean="0"/>
              <a:t>4. Enzymes are natural:</a:t>
            </a:r>
          </a:p>
        </p:txBody>
      </p:sp>
      <p:pic>
        <p:nvPicPr>
          <p:cNvPr id="4" name="Picture 3" descr="untitled.bmp"/>
          <p:cNvPicPr>
            <a:picLocks noChangeAspect="1"/>
          </p:cNvPicPr>
          <p:nvPr/>
        </p:nvPicPr>
        <p:blipFill>
          <a:blip r:embed="rId2"/>
          <a:stretch>
            <a:fillRect/>
          </a:stretch>
        </p:blipFill>
        <p:spPr>
          <a:xfrm>
            <a:off x="5786446" y="3357562"/>
            <a:ext cx="2857500" cy="20764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686800" cy="1399032"/>
          </a:xfrm>
        </p:spPr>
        <p:txBody>
          <a:bodyPr/>
          <a:lstStyle/>
          <a:p>
            <a:r>
              <a:rPr lang="en-CA" b="1" dirty="0" smtClean="0"/>
              <a:t>What </a:t>
            </a:r>
            <a:r>
              <a:rPr lang="en-CA" b="1" dirty="0" smtClean="0"/>
              <a:t>is Lock and Key </a:t>
            </a:r>
            <a:r>
              <a:rPr lang="en-CA" b="1" dirty="0" smtClean="0"/>
              <a:t>Model</a:t>
            </a:r>
            <a:r>
              <a:rPr lang="en-CA" b="1" dirty="0" smtClean="0"/>
              <a:t>?</a:t>
            </a:r>
            <a:endParaRPr lang="en-CA" b="1" dirty="0"/>
          </a:p>
        </p:txBody>
      </p:sp>
      <p:sp>
        <p:nvSpPr>
          <p:cNvPr id="3" name="Content Placeholder 2"/>
          <p:cNvSpPr>
            <a:spLocks noGrp="1"/>
          </p:cNvSpPr>
          <p:nvPr>
            <p:ph idx="1"/>
          </p:nvPr>
        </p:nvSpPr>
        <p:spPr>
          <a:xfrm>
            <a:off x="4000496" y="1500174"/>
            <a:ext cx="5357850" cy="5357826"/>
          </a:xfrm>
        </p:spPr>
        <p:txBody>
          <a:bodyPr>
            <a:normAutofit fontScale="92500" lnSpcReduction="10000"/>
          </a:bodyPr>
          <a:lstStyle/>
          <a:p>
            <a:r>
              <a:rPr lang="en-CA" dirty="0" smtClean="0"/>
              <a:t>In this analogy, the lock is the enzyme and the key is the substrate. Only the correctly sized </a:t>
            </a:r>
            <a:r>
              <a:rPr lang="en-CA" b="1" dirty="0" smtClean="0"/>
              <a:t>key (substrate) fits</a:t>
            </a:r>
            <a:r>
              <a:rPr lang="en-CA" dirty="0" smtClean="0"/>
              <a:t> into the </a:t>
            </a:r>
            <a:r>
              <a:rPr lang="en-CA" b="1" dirty="0" smtClean="0"/>
              <a:t>key hole (active site)</a:t>
            </a:r>
            <a:r>
              <a:rPr lang="en-CA" dirty="0" smtClean="0"/>
              <a:t> of the </a:t>
            </a:r>
            <a:r>
              <a:rPr lang="en-CA" b="1" dirty="0" smtClean="0"/>
              <a:t>lock (enzyme)</a:t>
            </a:r>
            <a:r>
              <a:rPr lang="en-CA" dirty="0" smtClean="0"/>
              <a:t>.</a:t>
            </a:r>
          </a:p>
          <a:p>
            <a:r>
              <a:rPr lang="en-CA" dirty="0" smtClean="0"/>
              <a:t>Smaller keys, larger keys, or incorrectly positioned teeth on keys </a:t>
            </a:r>
            <a:r>
              <a:rPr lang="en-CA" b="1" dirty="0" smtClean="0"/>
              <a:t>(incorrectly shaped or sized substrate molecules)</a:t>
            </a:r>
            <a:r>
              <a:rPr lang="en-CA" dirty="0" smtClean="0"/>
              <a:t> do not fit into the lock (</a:t>
            </a:r>
            <a:r>
              <a:rPr lang="en-CA" b="1" dirty="0" smtClean="0"/>
              <a:t>enzyme). </a:t>
            </a:r>
          </a:p>
          <a:p>
            <a:endParaRPr lang="en-CA" dirty="0"/>
          </a:p>
        </p:txBody>
      </p:sp>
      <p:pic>
        <p:nvPicPr>
          <p:cNvPr id="4" name="Picture 3" descr="571lockkey.gif"/>
          <p:cNvPicPr>
            <a:picLocks noChangeAspect="1"/>
          </p:cNvPicPr>
          <p:nvPr/>
        </p:nvPicPr>
        <p:blipFill>
          <a:blip r:embed="rId2"/>
          <a:stretch>
            <a:fillRect/>
          </a:stretch>
        </p:blipFill>
        <p:spPr>
          <a:xfrm>
            <a:off x="0" y="1643050"/>
            <a:ext cx="3929058" cy="52149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What is Metabolism?</a:t>
            </a:r>
            <a:endParaRPr lang="en-CA" b="1" dirty="0"/>
          </a:p>
        </p:txBody>
      </p:sp>
      <p:sp>
        <p:nvSpPr>
          <p:cNvPr id="3" name="Content Placeholder 2"/>
          <p:cNvSpPr>
            <a:spLocks noGrp="1"/>
          </p:cNvSpPr>
          <p:nvPr>
            <p:ph idx="1"/>
          </p:nvPr>
        </p:nvSpPr>
        <p:spPr/>
        <p:txBody>
          <a:bodyPr>
            <a:normAutofit lnSpcReduction="10000"/>
          </a:bodyPr>
          <a:lstStyle/>
          <a:p>
            <a:r>
              <a:rPr lang="en-CA" dirty="0" smtClean="0"/>
              <a:t>Metabolism is the amount of energy (calories) your body burns to maintain itself. Whether you are eating, drinking, sleeping, cleaning etc... your body is constantly burning calories to keep you going</a:t>
            </a:r>
            <a:r>
              <a:rPr lang="en-CA" dirty="0" smtClean="0"/>
              <a:t>.</a:t>
            </a:r>
          </a:p>
          <a:p>
            <a:endParaRPr lang="en-CA" dirty="0" smtClean="0"/>
          </a:p>
          <a:p>
            <a:r>
              <a:rPr lang="en-CA" b="1" dirty="0" smtClean="0"/>
              <a:t>Discussion: </a:t>
            </a:r>
          </a:p>
          <a:p>
            <a:pPr>
              <a:buNone/>
            </a:pPr>
            <a:r>
              <a:rPr lang="en-CA" b="1" dirty="0" smtClean="0"/>
              <a:t>    how can enzymes help?</a:t>
            </a:r>
            <a:r>
              <a:rPr lang="en-CA" dirty="0" smtClean="0"/>
              <a:t/>
            </a:r>
            <a:br>
              <a:rPr lang="en-CA" dirty="0" smtClean="0"/>
            </a:br>
            <a:endParaRPr lang="en-CA" dirty="0" smtClean="0"/>
          </a:p>
          <a:p>
            <a:endParaRPr lang="en-CA" dirty="0"/>
          </a:p>
        </p:txBody>
      </p:sp>
      <p:pic>
        <p:nvPicPr>
          <p:cNvPr id="5" name="Picture 4" descr="Metabolism-3-g.jpg"/>
          <p:cNvPicPr>
            <a:picLocks noChangeAspect="1"/>
          </p:cNvPicPr>
          <p:nvPr/>
        </p:nvPicPr>
        <p:blipFill>
          <a:blip r:embed="rId2"/>
          <a:stretch>
            <a:fillRect/>
          </a:stretch>
        </p:blipFill>
        <p:spPr>
          <a:xfrm>
            <a:off x="6000760" y="4071942"/>
            <a:ext cx="2714612" cy="257174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i="1" dirty="0" smtClean="0"/>
              <a:t>Lesson 4: </a:t>
            </a:r>
            <a:r>
              <a:rPr lang="en-CA" b="1" i="1" dirty="0" smtClean="0"/>
              <a:t>Mind Map + Lab Stations</a:t>
            </a:r>
            <a:endParaRPr lang="en-CA" b="1" dirty="0"/>
          </a:p>
        </p:txBody>
      </p:sp>
      <p:sp>
        <p:nvSpPr>
          <p:cNvPr id="3" name="Content Placeholder 2"/>
          <p:cNvSpPr>
            <a:spLocks noGrp="1"/>
          </p:cNvSpPr>
          <p:nvPr>
            <p:ph idx="1"/>
          </p:nvPr>
        </p:nvSpPr>
        <p:spPr/>
        <p:txBody>
          <a:bodyPr/>
          <a:lstStyle/>
          <a:p>
            <a:r>
              <a:rPr lang="en-CA" dirty="0" smtClean="0"/>
              <a:t>Students create mind maps on Enzyme Function in Metabolism </a:t>
            </a:r>
            <a:endParaRPr lang="en-CA" dirty="0" smtClean="0"/>
          </a:p>
          <a:p>
            <a:pPr>
              <a:buNone/>
            </a:pPr>
            <a:endParaRPr lang="en-CA" dirty="0" smtClean="0"/>
          </a:p>
          <a:p>
            <a:r>
              <a:rPr lang="en-CA" dirty="0" smtClean="0"/>
              <a:t>Lab Activity follows</a:t>
            </a:r>
          </a:p>
          <a:p>
            <a:endParaRPr lang="en-CA" dirty="0"/>
          </a:p>
        </p:txBody>
      </p:sp>
      <p:pic>
        <p:nvPicPr>
          <p:cNvPr id="4" name="Picture 3" descr="mind-mapping.jpg"/>
          <p:cNvPicPr>
            <a:picLocks noChangeAspect="1"/>
          </p:cNvPicPr>
          <p:nvPr/>
        </p:nvPicPr>
        <p:blipFill>
          <a:blip r:embed="rId2"/>
          <a:stretch>
            <a:fillRect/>
          </a:stretch>
        </p:blipFill>
        <p:spPr>
          <a:xfrm>
            <a:off x="2143108" y="4191000"/>
            <a:ext cx="4572000" cy="26670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56</TotalTime>
  <Words>649</Words>
  <Application>Microsoft Office PowerPoint</Application>
  <PresentationFormat>On-screen Show (4:3)</PresentationFormat>
  <Paragraphs>63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Verve</vt:lpstr>
      <vt:lpstr>Enzyme Function in Metabolism</vt:lpstr>
      <vt:lpstr>Curriculum Expectations SBI3C, Strand B:   Cellular Biology</vt:lpstr>
      <vt:lpstr>Lesson #1: Enzyme Demo</vt:lpstr>
      <vt:lpstr>Diagnostic Activity</vt:lpstr>
      <vt:lpstr>Lesson 2-3:  What is an enzyme?  What is metabolism?   </vt:lpstr>
      <vt:lpstr>What is an enzyme?</vt:lpstr>
      <vt:lpstr>What is Lock and Key Model?</vt:lpstr>
      <vt:lpstr>What is Metabolism?</vt:lpstr>
      <vt:lpstr>Lesson 4: Mind Map + Lab Stations</vt:lpstr>
      <vt:lpstr>Lab Stations- Continued</vt:lpstr>
      <vt:lpstr>Lab Safety</vt:lpstr>
      <vt:lpstr>Student Difficulties/ Misconceptions </vt:lpstr>
      <vt:lpstr>Solutions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Enzyme Function in Metabolism</dc:title>
  <dc:creator>it</dc:creator>
  <cp:lastModifiedBy>it</cp:lastModifiedBy>
  <cp:revision>6</cp:revision>
  <dcterms:created xsi:type="dcterms:W3CDTF">2011-07-19T17:50:11Z</dcterms:created>
  <dcterms:modified xsi:type="dcterms:W3CDTF">2011-07-19T18:47:11Z</dcterms:modified>
</cp:coreProperties>
</file>